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4" r:id="rId4"/>
    <p:sldId id="304" r:id="rId5"/>
    <p:sldId id="303" r:id="rId6"/>
    <p:sldId id="300" r:id="rId7"/>
    <p:sldId id="298" r:id="rId8"/>
    <p:sldId id="305" r:id="rId9"/>
    <p:sldId id="28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FFFFFF"/>
    <a:srgbClr val="ECECEC"/>
    <a:srgbClr val="CEC9C5"/>
    <a:srgbClr val="E0DED9"/>
    <a:srgbClr val="E1E0DB"/>
    <a:srgbClr val="D5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1" autoAdjust="0"/>
  </p:normalViewPr>
  <p:slideViewPr>
    <p:cSldViewPr snapToGrid="0" showGuides="1">
      <p:cViewPr varScale="1">
        <p:scale>
          <a:sx n="77" d="100"/>
          <a:sy n="77" d="100"/>
        </p:scale>
        <p:origin x="244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8743A-7761-4E17-AE2E-8835FB962CF9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1B2FF24-9E89-4AE9-8985-AF34EB582F70}">
      <dgm:prSet phldrT="[Text]" custT="1"/>
      <dgm:spPr/>
      <dgm:t>
        <a:bodyPr/>
        <a:lstStyle/>
        <a:p>
          <a:endParaRPr lang="de-DE" sz="1600" dirty="0"/>
        </a:p>
        <a:p>
          <a:r>
            <a:rPr lang="de-DE" sz="1600" noProof="0" dirty="0"/>
            <a:t>- </a:t>
          </a:r>
          <a:r>
            <a:rPr lang="en-AU" sz="1600" noProof="0" dirty="0"/>
            <a:t>No court costs</a:t>
          </a:r>
        </a:p>
        <a:p>
          <a:r>
            <a:rPr lang="en-AU" sz="1600" noProof="0" dirty="0"/>
            <a:t>- Enforceable title</a:t>
          </a:r>
        </a:p>
        <a:p>
          <a:endParaRPr lang="en-AU" sz="1600" noProof="0" dirty="0"/>
        </a:p>
        <a:p>
          <a:r>
            <a:rPr lang="en-AU" sz="1600" noProof="0" dirty="0"/>
            <a:t>- Realistic </a:t>
          </a:r>
          <a:r>
            <a:rPr lang="de-DE" sz="1600" noProof="0" dirty="0" err="1"/>
            <a:t>process</a:t>
          </a:r>
          <a:r>
            <a:rPr lang="de-DE" sz="1600" noProof="0" dirty="0"/>
            <a:t> </a:t>
          </a:r>
          <a:r>
            <a:rPr lang="de-DE" sz="1600" noProof="0" dirty="0" err="1"/>
            <a:t>risk</a:t>
          </a:r>
          <a:r>
            <a:rPr lang="de-DE" sz="1600" noProof="0" dirty="0"/>
            <a:t> </a:t>
          </a:r>
          <a:r>
            <a:rPr lang="de-DE" sz="1600" noProof="0" dirty="0" err="1"/>
            <a:t>analysis</a:t>
          </a:r>
          <a:r>
            <a:rPr lang="de-DE" sz="1600" noProof="0" dirty="0"/>
            <a:t> </a:t>
          </a:r>
        </a:p>
        <a:p>
          <a:endParaRPr lang="en-AU" sz="1600" noProof="0" dirty="0"/>
        </a:p>
        <a:p>
          <a:endParaRPr lang="de-DE" sz="1200" dirty="0"/>
        </a:p>
        <a:p>
          <a:endParaRPr lang="de-DE" sz="1200" dirty="0"/>
        </a:p>
        <a:p>
          <a:endParaRPr lang="de-DE" sz="1200" dirty="0"/>
        </a:p>
      </dgm:t>
    </dgm:pt>
    <dgm:pt modelId="{A81EC726-89D3-4EB1-9E6B-E1C575F17532}" type="parTrans" cxnId="{1E2AE5EE-2E2A-4E06-830E-8175B91658FA}">
      <dgm:prSet/>
      <dgm:spPr/>
      <dgm:t>
        <a:bodyPr/>
        <a:lstStyle/>
        <a:p>
          <a:endParaRPr lang="de-DE"/>
        </a:p>
      </dgm:t>
    </dgm:pt>
    <dgm:pt modelId="{EEEAA53E-91AC-4BA7-85D7-FDEF538CEF5C}" type="sibTrans" cxnId="{1E2AE5EE-2E2A-4E06-830E-8175B91658FA}">
      <dgm:prSet/>
      <dgm:spPr/>
      <dgm:t>
        <a:bodyPr/>
        <a:lstStyle/>
        <a:p>
          <a:endParaRPr lang="de-DE"/>
        </a:p>
      </dgm:t>
    </dgm:pt>
    <dgm:pt modelId="{1E75BF18-1492-4325-B177-B8DC01A77094}">
      <dgm:prSet phldrT="[Text]" custT="1"/>
      <dgm:spPr/>
      <dgm:t>
        <a:bodyPr/>
        <a:lstStyle/>
        <a:p>
          <a:endParaRPr lang="de-DE" sz="1600" dirty="0"/>
        </a:p>
        <a:p>
          <a:endParaRPr lang="de-DE" sz="1600" dirty="0"/>
        </a:p>
        <a:p>
          <a:endParaRPr lang="de-DE" sz="1600" dirty="0"/>
        </a:p>
        <a:p>
          <a:endParaRPr lang="de-DE" sz="1600" dirty="0"/>
        </a:p>
        <a:p>
          <a:r>
            <a:rPr lang="de-DE" sz="1600" dirty="0"/>
            <a:t>  - </a:t>
          </a:r>
          <a:r>
            <a:rPr lang="en-CA" sz="1600" noProof="0" dirty="0"/>
            <a:t>Decision making mentality</a:t>
          </a:r>
        </a:p>
        <a:p>
          <a:r>
            <a:rPr lang="en-CA" sz="1600" noProof="0" dirty="0"/>
            <a:t>  - Evaluation</a:t>
          </a:r>
        </a:p>
        <a:p>
          <a:r>
            <a:rPr lang="en-CA" sz="1600" noProof="0" dirty="0"/>
            <a:t>  - Risk of a mini-trial</a:t>
          </a:r>
        </a:p>
        <a:p>
          <a:r>
            <a:rPr lang="en-CA" sz="1600" noProof="0" dirty="0"/>
            <a:t>  - Reduced creativity</a:t>
          </a:r>
        </a:p>
        <a:p>
          <a:r>
            <a:rPr lang="en-CA" sz="1600" noProof="0" dirty="0"/>
            <a:t>  - Erosion of trust</a:t>
          </a:r>
        </a:p>
        <a:p>
          <a:endParaRPr lang="en-CA" sz="1600" noProof="0" dirty="0"/>
        </a:p>
      </dgm:t>
    </dgm:pt>
    <dgm:pt modelId="{005E8729-ECE6-4B49-BB94-A44FB31D3BFE}" type="parTrans" cxnId="{EFB297F1-35C3-452E-A40F-8AE53B5210C3}">
      <dgm:prSet/>
      <dgm:spPr/>
      <dgm:t>
        <a:bodyPr/>
        <a:lstStyle/>
        <a:p>
          <a:endParaRPr lang="de-DE"/>
        </a:p>
      </dgm:t>
    </dgm:pt>
    <dgm:pt modelId="{CB8D59DB-F063-407A-B30D-8E54E8E3C912}" type="sibTrans" cxnId="{EFB297F1-35C3-452E-A40F-8AE53B5210C3}">
      <dgm:prSet/>
      <dgm:spPr/>
      <dgm:t>
        <a:bodyPr/>
        <a:lstStyle/>
        <a:p>
          <a:endParaRPr lang="de-DE"/>
        </a:p>
      </dgm:t>
    </dgm:pt>
    <dgm:pt modelId="{F8809516-A5CF-4DA6-BF78-594CBB2ADE39}" type="pres">
      <dgm:prSet presAssocID="{0158743A-7761-4E17-AE2E-8835FB962CF9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D5106CA0-D4F5-43C7-B239-37389EF50767}" type="pres">
      <dgm:prSet presAssocID="{0158743A-7761-4E17-AE2E-8835FB962CF9}" presName="Background" presStyleLbl="bgImgPlace1" presStyleIdx="0" presStyleCnt="1"/>
      <dgm:spPr/>
    </dgm:pt>
    <dgm:pt modelId="{30A2DFAB-6A3D-4523-8090-1C3D8815053F}" type="pres">
      <dgm:prSet presAssocID="{0158743A-7761-4E17-AE2E-8835FB962CF9}" presName="ParentText1" presStyleLbl="revTx" presStyleIdx="0" presStyleCnt="2" custScaleX="98318" custScaleY="97825" custLinFactNeighborX="-2439" custLinFactNeighborY="331">
        <dgm:presLayoutVars>
          <dgm:chMax val="0"/>
          <dgm:chPref val="0"/>
          <dgm:bulletEnabled val="1"/>
        </dgm:presLayoutVars>
      </dgm:prSet>
      <dgm:spPr/>
    </dgm:pt>
    <dgm:pt modelId="{811435E5-4B8B-4C01-8034-14672931D3B1}" type="pres">
      <dgm:prSet presAssocID="{0158743A-7761-4E17-AE2E-8835FB962CF9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CCBF57A-29D3-4683-BC2D-87E158ECE3AE}" type="pres">
      <dgm:prSet presAssocID="{0158743A-7761-4E17-AE2E-8835FB962CF9}" presName="Plus" presStyleLbl="alignNode1" presStyleIdx="0" presStyleCnt="2"/>
      <dgm:spPr/>
    </dgm:pt>
    <dgm:pt modelId="{7EA2666B-BB0A-4602-9838-8DE1270DCEB8}" type="pres">
      <dgm:prSet presAssocID="{0158743A-7761-4E17-AE2E-8835FB962CF9}" presName="Minus" presStyleLbl="alignNode1" presStyleIdx="1" presStyleCnt="2"/>
      <dgm:spPr/>
    </dgm:pt>
    <dgm:pt modelId="{8956C606-BFF2-4FE7-9A6F-0264CEB40467}" type="pres">
      <dgm:prSet presAssocID="{0158743A-7761-4E17-AE2E-8835FB962CF9}" presName="Divider" presStyleLbl="parChTrans1D1" presStyleIdx="0" presStyleCnt="1"/>
      <dgm:spPr/>
    </dgm:pt>
  </dgm:ptLst>
  <dgm:cxnLst>
    <dgm:cxn modelId="{70DD840E-294F-4A73-9451-91C677EB86FF}" type="presOf" srcId="{1E75BF18-1492-4325-B177-B8DC01A77094}" destId="{811435E5-4B8B-4C01-8034-14672931D3B1}" srcOrd="0" destOrd="0" presId="urn:microsoft.com/office/officeart/2009/3/layout/PlusandMinus"/>
    <dgm:cxn modelId="{6D0FB410-1EB3-41EB-91E9-68130F099AE0}" type="presOf" srcId="{0158743A-7761-4E17-AE2E-8835FB962CF9}" destId="{F8809516-A5CF-4DA6-BF78-594CBB2ADE39}" srcOrd="0" destOrd="0" presId="urn:microsoft.com/office/officeart/2009/3/layout/PlusandMinus"/>
    <dgm:cxn modelId="{D2C2A1E2-66C3-4732-938F-042674C3AF84}" type="presOf" srcId="{B1B2FF24-9E89-4AE9-8985-AF34EB582F70}" destId="{30A2DFAB-6A3D-4523-8090-1C3D8815053F}" srcOrd="0" destOrd="0" presId="urn:microsoft.com/office/officeart/2009/3/layout/PlusandMinus"/>
    <dgm:cxn modelId="{1E2AE5EE-2E2A-4E06-830E-8175B91658FA}" srcId="{0158743A-7761-4E17-AE2E-8835FB962CF9}" destId="{B1B2FF24-9E89-4AE9-8985-AF34EB582F70}" srcOrd="0" destOrd="0" parTransId="{A81EC726-89D3-4EB1-9E6B-E1C575F17532}" sibTransId="{EEEAA53E-91AC-4BA7-85D7-FDEF538CEF5C}"/>
    <dgm:cxn modelId="{EFB297F1-35C3-452E-A40F-8AE53B5210C3}" srcId="{0158743A-7761-4E17-AE2E-8835FB962CF9}" destId="{1E75BF18-1492-4325-B177-B8DC01A77094}" srcOrd="1" destOrd="0" parTransId="{005E8729-ECE6-4B49-BB94-A44FB31D3BFE}" sibTransId="{CB8D59DB-F063-407A-B30D-8E54E8E3C912}"/>
    <dgm:cxn modelId="{2D34A1A0-75E5-4324-9FAE-1E3970FEB97C}" type="presParOf" srcId="{F8809516-A5CF-4DA6-BF78-594CBB2ADE39}" destId="{D5106CA0-D4F5-43C7-B239-37389EF50767}" srcOrd="0" destOrd="0" presId="urn:microsoft.com/office/officeart/2009/3/layout/PlusandMinus"/>
    <dgm:cxn modelId="{C949DD07-E336-4BE9-953E-3701C70DA16E}" type="presParOf" srcId="{F8809516-A5CF-4DA6-BF78-594CBB2ADE39}" destId="{30A2DFAB-6A3D-4523-8090-1C3D8815053F}" srcOrd="1" destOrd="0" presId="urn:microsoft.com/office/officeart/2009/3/layout/PlusandMinus"/>
    <dgm:cxn modelId="{72ABC88C-8A5F-48AC-A086-EFF52A84CB1F}" type="presParOf" srcId="{F8809516-A5CF-4DA6-BF78-594CBB2ADE39}" destId="{811435E5-4B8B-4C01-8034-14672931D3B1}" srcOrd="2" destOrd="0" presId="urn:microsoft.com/office/officeart/2009/3/layout/PlusandMinus"/>
    <dgm:cxn modelId="{3641DA75-7DDF-4683-BB1A-0A60971D0781}" type="presParOf" srcId="{F8809516-A5CF-4DA6-BF78-594CBB2ADE39}" destId="{2CCBF57A-29D3-4683-BC2D-87E158ECE3AE}" srcOrd="3" destOrd="0" presId="urn:microsoft.com/office/officeart/2009/3/layout/PlusandMinus"/>
    <dgm:cxn modelId="{43457730-C7E1-45BB-B239-C96AA5059745}" type="presParOf" srcId="{F8809516-A5CF-4DA6-BF78-594CBB2ADE39}" destId="{7EA2666B-BB0A-4602-9838-8DE1270DCEB8}" srcOrd="4" destOrd="0" presId="urn:microsoft.com/office/officeart/2009/3/layout/PlusandMinus"/>
    <dgm:cxn modelId="{30365AC9-0622-4B08-A3AD-94B4680E0C88}" type="presParOf" srcId="{F8809516-A5CF-4DA6-BF78-594CBB2ADE39}" destId="{8956C606-BFF2-4FE7-9A6F-0264CEB40467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06CA0-D4F5-43C7-B239-37389EF50767}">
      <dsp:nvSpPr>
        <dsp:cNvPr id="0" name=""/>
        <dsp:cNvSpPr/>
      </dsp:nvSpPr>
      <dsp:spPr>
        <a:xfrm>
          <a:off x="727905" y="699211"/>
          <a:ext cx="6448373" cy="333248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2DFAB-6A3D-4523-8090-1C3D8815053F}">
      <dsp:nvSpPr>
        <dsp:cNvPr id="0" name=""/>
        <dsp:cNvSpPr/>
      </dsp:nvSpPr>
      <dsp:spPr>
        <a:xfrm>
          <a:off x="872764" y="1129388"/>
          <a:ext cx="2944050" cy="2788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noProof="0" dirty="0"/>
            <a:t>- </a:t>
          </a:r>
          <a:r>
            <a:rPr lang="en-AU" sz="1600" kern="1200" noProof="0" dirty="0"/>
            <a:t>No court costs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- Enforceable title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600" kern="1200" noProof="0" dirty="0"/>
            <a:t>- Realistic </a:t>
          </a:r>
          <a:r>
            <a:rPr lang="de-DE" sz="1600" kern="1200" noProof="0" dirty="0" err="1"/>
            <a:t>process</a:t>
          </a:r>
          <a:r>
            <a:rPr lang="de-DE" sz="1600" kern="1200" noProof="0" dirty="0"/>
            <a:t> </a:t>
          </a:r>
          <a:r>
            <a:rPr lang="de-DE" sz="1600" kern="1200" noProof="0" dirty="0" err="1"/>
            <a:t>risk</a:t>
          </a:r>
          <a:r>
            <a:rPr lang="de-DE" sz="1600" kern="1200" noProof="0" dirty="0"/>
            <a:t> </a:t>
          </a:r>
          <a:r>
            <a:rPr lang="de-DE" sz="1600" kern="1200" noProof="0" dirty="0" err="1"/>
            <a:t>analysis</a:t>
          </a:r>
          <a:r>
            <a:rPr lang="de-DE" sz="1600" kern="1200" noProof="0" dirty="0"/>
            <a:t>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1600" kern="1200" noProof="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200" kern="1200" dirty="0"/>
        </a:p>
      </dsp:txBody>
      <dsp:txXfrm>
        <a:off x="872764" y="1129388"/>
        <a:ext cx="2944050" cy="2788889"/>
      </dsp:txXfrm>
    </dsp:sp>
    <dsp:sp modelId="{811435E5-4B8B-4C01-8034-14672931D3B1}">
      <dsp:nvSpPr>
        <dsp:cNvPr id="0" name=""/>
        <dsp:cNvSpPr/>
      </dsp:nvSpPr>
      <dsp:spPr>
        <a:xfrm>
          <a:off x="3981739" y="1088948"/>
          <a:ext cx="2994416" cy="28508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600" kern="1200" dirty="0"/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  - </a:t>
          </a:r>
          <a:r>
            <a:rPr lang="en-CA" sz="1600" kern="1200" noProof="0" dirty="0"/>
            <a:t>Decision making mentality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  - Evaluation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  - Risk of a mini-trial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  - Reduced creativity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kern="1200" noProof="0" dirty="0"/>
            <a:t>  - Erosion of trust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1600" kern="1200" noProof="0" dirty="0"/>
        </a:p>
      </dsp:txBody>
      <dsp:txXfrm>
        <a:off x="3981739" y="1088948"/>
        <a:ext cx="2994416" cy="2850896"/>
      </dsp:txXfrm>
    </dsp:sp>
    <dsp:sp modelId="{2CCBF57A-29D3-4683-BC2D-87E158ECE3AE}">
      <dsp:nvSpPr>
        <dsp:cNvPr id="0" name=""/>
        <dsp:cNvSpPr/>
      </dsp:nvSpPr>
      <dsp:spPr>
        <a:xfrm>
          <a:off x="60832" y="32308"/>
          <a:ext cx="1260026" cy="1260026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2666B-BB0A-4602-9838-8DE1270DCEB8}">
      <dsp:nvSpPr>
        <dsp:cNvPr id="0" name=""/>
        <dsp:cNvSpPr/>
      </dsp:nvSpPr>
      <dsp:spPr>
        <a:xfrm>
          <a:off x="6286847" y="485444"/>
          <a:ext cx="1185907" cy="406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56C606-BFF2-4FE7-9A6F-0264CEB40467}">
      <dsp:nvSpPr>
        <dsp:cNvPr id="0" name=""/>
        <dsp:cNvSpPr/>
      </dsp:nvSpPr>
      <dsp:spPr>
        <a:xfrm>
          <a:off x="3952092" y="1095044"/>
          <a:ext cx="741" cy="272288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ED0CB-40F9-4F56-8FF4-25414AEEA6A0}" type="datetimeFigureOut">
              <a:rPr lang="de-DE" smtClean="0"/>
              <a:t>02.10.2025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26117-89B7-46F3-B614-D6BD0425EF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8231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63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26117-89B7-46F3-B614-D6BD0425EFF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6889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k object 16"/>
          <p:cNvSpPr/>
          <p:nvPr userDrawn="1"/>
        </p:nvSpPr>
        <p:spPr>
          <a:xfrm>
            <a:off x="0" y="899999"/>
            <a:ext cx="7865999" cy="5958001"/>
          </a:xfrm>
          <a:prstGeom prst="rect">
            <a:avLst/>
          </a:prstGeom>
          <a:gradFill flip="none" rotWithShape="1">
            <a:gsLst>
              <a:gs pos="0">
                <a:srgbClr val="E0DED9"/>
              </a:gs>
              <a:gs pos="100000">
                <a:srgbClr val="CEC9C5"/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3675" y="1800225"/>
            <a:ext cx="6480000" cy="2160000"/>
          </a:xfrm>
        </p:spPr>
        <p:txBody>
          <a:bodyPr anchor="b"/>
          <a:lstStyle>
            <a:lvl1pPr algn="ctr">
              <a:lnSpc>
                <a:spcPts val="4500"/>
              </a:lnSpc>
              <a:defRPr sz="42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IP Mediation </a:t>
            </a:r>
            <a:r>
              <a:rPr lang="de-DE" dirty="0" err="1"/>
              <a:t>during</a:t>
            </a:r>
            <a:r>
              <a:rPr lang="de-DE" dirty="0"/>
              <a:t> Court Proceedings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3675" y="3999630"/>
            <a:ext cx="6480000" cy="540000"/>
          </a:xfrm>
          <a:noFill/>
        </p:spPr>
        <p:txBody>
          <a:bodyPr wrap="none">
            <a:normAutofit/>
          </a:bodyPr>
          <a:lstStyle>
            <a:lvl1pPr marL="0" indent="0" algn="ctr">
              <a:lnSpc>
                <a:spcPts val="3840"/>
              </a:lnSpc>
              <a:spcAft>
                <a:spcPts val="0"/>
              </a:spcAft>
              <a:buNone/>
              <a:defRPr sz="32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9" name="object 3"/>
          <p:cNvSpPr/>
          <p:nvPr userDrawn="1"/>
        </p:nvSpPr>
        <p:spPr>
          <a:xfrm>
            <a:off x="3038337" y="4726684"/>
            <a:ext cx="1789430" cy="0"/>
          </a:xfrm>
          <a:custGeom>
            <a:avLst/>
            <a:gdLst/>
            <a:ahLst/>
            <a:cxnLst/>
            <a:rect l="l" t="t" r="r" b="b"/>
            <a:pathLst>
              <a:path w="1789429">
                <a:moveTo>
                  <a:pt x="0" y="0"/>
                </a:moveTo>
                <a:lnTo>
                  <a:pt x="1789328" y="0"/>
                </a:lnTo>
              </a:path>
            </a:pathLst>
          </a:custGeom>
          <a:ln w="25400">
            <a:solidFill>
              <a:srgbClr val="008F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feld 11"/>
          <p:cNvSpPr txBox="1"/>
          <p:nvPr userDrawn="1"/>
        </p:nvSpPr>
        <p:spPr>
          <a:xfrm>
            <a:off x="5165999" y="144747"/>
            <a:ext cx="2700000" cy="612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ts val="1350"/>
              </a:lnSpc>
            </a:pPr>
            <a:endParaRPr lang="de-DE" sz="1300" spc="20" dirty="0">
              <a:solidFill>
                <a:schemeClr val="tx2"/>
              </a:solidFill>
            </a:endParaRPr>
          </a:p>
          <a:p>
            <a:pPr algn="r">
              <a:lnSpc>
                <a:spcPts val="1350"/>
              </a:lnSpc>
            </a:pPr>
            <a:r>
              <a:rPr lang="de-DE" sz="1300" spc="20" dirty="0">
                <a:solidFill>
                  <a:schemeClr val="tx2"/>
                </a:solidFill>
              </a:rPr>
              <a:t>Landgericht München I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37027" r="13568" b="36271"/>
          <a:stretch/>
        </p:blipFill>
        <p:spPr bwMode="auto">
          <a:xfrm>
            <a:off x="7995607" y="211428"/>
            <a:ext cx="903381" cy="57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94800" y="5020934"/>
            <a:ext cx="6480000" cy="180000"/>
          </a:xfrm>
        </p:spPr>
        <p:txBody>
          <a:bodyPr anchor="ctr"/>
          <a:lstStyle>
            <a:lvl1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ts val="1440"/>
              </a:lnSpc>
              <a:spcAft>
                <a:spcPts val="0"/>
              </a:spcAft>
              <a:buFontTx/>
              <a:buNone/>
              <a:defRPr lang="de-DE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 dirty="0"/>
              <a:t>Dr. Elke Schwager</a:t>
            </a:r>
          </a:p>
        </p:txBody>
      </p:sp>
    </p:spTree>
    <p:extLst>
      <p:ext uri="{BB962C8B-B14F-4D97-AF65-F5344CB8AC3E}">
        <p14:creationId xmlns:p14="http://schemas.microsoft.com/office/powerpoint/2010/main" val="89786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Mediation during Court Proceedings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8026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Übersicht / 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IP Mediation during Court Proceedings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Folie </a:t>
            </a:r>
            <a:fld id="{1834C517-E59C-4CD4-A46D-045D56E37974}" type="slidenum">
              <a:rPr smtClean="0"/>
              <a:pPr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329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weites 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noFill/>
        </p:spPr>
        <p:txBody>
          <a:bodyPr/>
          <a:lstStyle>
            <a:lvl1pPr marL="0" indent="0">
              <a:lnSpc>
                <a:spcPts val="2800"/>
              </a:lnSpc>
              <a:spcAft>
                <a:spcPts val="200"/>
              </a:spcAft>
              <a:buNone/>
              <a:defRPr sz="2400"/>
            </a:lvl1pPr>
            <a:lvl2pPr marL="0" indent="0">
              <a:lnSpc>
                <a:spcPts val="2500"/>
              </a:lnSpc>
              <a:spcAft>
                <a:spcPts val="0"/>
              </a:spcAft>
              <a:buFontTx/>
              <a:buNone/>
              <a:defRPr b="0" i="1">
                <a:solidFill>
                  <a:schemeClr val="tx2"/>
                </a:solidFill>
              </a:defRPr>
            </a:lvl2pPr>
            <a:lvl3pPr marL="216000" indent="-216000">
              <a:spcAft>
                <a:spcPts val="9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/>
            </a:lvl3pPr>
            <a:lvl4pPr marL="0" indent="-21600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defRPr/>
            </a:lvl4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endParaRPr lang="de-DE" dirty="0"/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Mediation during Court Proceedings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‹Nr.›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3373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tes Kapitel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60000" y="1148290"/>
            <a:ext cx="7866000" cy="720000"/>
          </a:xfrm>
          <a:noFill/>
        </p:spPr>
        <p:txBody>
          <a:bodyPr/>
          <a:lstStyle>
            <a:lvl1pPr marL="0" indent="0">
              <a:lnSpc>
                <a:spcPts val="2800"/>
              </a:lnSpc>
              <a:spcAft>
                <a:spcPts val="200"/>
              </a:spcAft>
              <a:buNone/>
              <a:defRPr sz="2400"/>
            </a:lvl1pPr>
            <a:lvl2pPr marL="0" indent="0">
              <a:lnSpc>
                <a:spcPts val="2500"/>
              </a:lnSpc>
              <a:spcAft>
                <a:spcPts val="0"/>
              </a:spcAft>
              <a:buFontTx/>
              <a:buNone/>
              <a:defRPr b="0" i="1">
                <a:solidFill>
                  <a:schemeClr val="tx2"/>
                </a:solidFill>
              </a:defRPr>
            </a:lvl2pPr>
            <a:lvl3pPr marL="0" indent="0">
              <a:spcAft>
                <a:spcPts val="1200"/>
              </a:spcAft>
              <a:buClr>
                <a:schemeClr val="tx2"/>
              </a:buClr>
              <a:buFontTx/>
              <a:buNone/>
              <a:defRPr sz="2000" i="0"/>
            </a:lvl3pPr>
            <a:lvl4pPr marL="0" indent="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buFontTx/>
              <a:buNone/>
              <a:defRPr sz="1800" b="0" i="1"/>
            </a:lvl4pPr>
          </a:lstStyle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Mediation during Court Proceedings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‹Nr.›</a:t>
            </a:fld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60000" y="2164550"/>
            <a:ext cx="3780000" cy="4026700"/>
          </a:xfrm>
          <a:noFill/>
        </p:spPr>
        <p:txBody>
          <a:bodyPr/>
          <a:lstStyle>
            <a:lvl1pPr marL="0" indent="0">
              <a:lnSpc>
                <a:spcPts val="2400"/>
              </a:lnSpc>
              <a:spcAft>
                <a:spcPts val="120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0" indent="0">
              <a:lnSpc>
                <a:spcPts val="2400"/>
              </a:lnSpc>
              <a:spcAft>
                <a:spcPts val="900"/>
              </a:spcAft>
              <a:buFontTx/>
              <a:buNone/>
              <a:defRPr sz="1800" b="0" i="1">
                <a:solidFill>
                  <a:schemeClr val="tx1"/>
                </a:solidFill>
              </a:defRPr>
            </a:lvl2pPr>
            <a:lvl3pPr marL="0" indent="0">
              <a:spcAft>
                <a:spcPts val="1200"/>
              </a:spcAft>
              <a:buClr>
                <a:schemeClr val="tx2"/>
              </a:buClr>
              <a:buFontTx/>
              <a:buNone/>
              <a:defRPr sz="2000" i="0"/>
            </a:lvl3pPr>
            <a:lvl4pPr marL="0" indent="0">
              <a:lnSpc>
                <a:spcPts val="2400"/>
              </a:lnSpc>
              <a:spcAft>
                <a:spcPts val="900"/>
              </a:spcAft>
              <a:buClr>
                <a:schemeClr val="tx2"/>
              </a:buClr>
              <a:buFontTx/>
              <a:buNone/>
              <a:defRPr sz="1800" b="0" i="1"/>
            </a:lvl4pPr>
          </a:lstStyle>
          <a:p>
            <a:pPr lvl="0"/>
            <a:r>
              <a:rPr lang="de-DE" dirty="0"/>
              <a:t>Text bearbeiten</a:t>
            </a:r>
            <a:br>
              <a:rPr lang="de-DE" dirty="0"/>
            </a:br>
            <a:r>
              <a:rPr lang="de-DE" dirty="0"/>
              <a:t>Zweite Ebene</a:t>
            </a:r>
          </a:p>
        </p:txBody>
      </p:sp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>
          <a:xfrm>
            <a:off x="4509147" y="2237581"/>
            <a:ext cx="3740150" cy="2736000"/>
          </a:xfrm>
          <a:blipFill>
            <a:blip r:embed="rId2"/>
            <a:stretch>
              <a:fillRect/>
            </a:stretch>
          </a:blipFill>
          <a:effectLst>
            <a:innerShdw blurRad="114300">
              <a:schemeClr val="bg1">
                <a:lumMod val="95000"/>
              </a:schemeClr>
            </a:innerShdw>
          </a:effectLst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691773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IP Mediation during Court Proceedings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de-DE" dirty="0"/>
              <a:t>Folie </a:t>
            </a:r>
            <a:fld id="{1834C517-E59C-4CD4-A46D-045D56E37974}" type="slidenum">
              <a:rPr smtClean="0"/>
              <a:pPr algn="r"/>
              <a:t>‹Nr.›</a:t>
            </a:fld>
            <a:endParaRPr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908" y="2410584"/>
            <a:ext cx="5400000" cy="22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30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eck 15"/>
          <p:cNvSpPr/>
          <p:nvPr/>
        </p:nvSpPr>
        <p:spPr>
          <a:xfrm>
            <a:off x="0" y="0"/>
            <a:ext cx="9144000" cy="720000"/>
          </a:xfrm>
          <a:prstGeom prst="rect">
            <a:avLst/>
          </a:prstGeom>
          <a:gradFill flip="none" rotWithShape="1">
            <a:gsLst>
              <a:gs pos="0">
                <a:srgbClr val="D5CFC9"/>
              </a:gs>
              <a:gs pos="100000">
                <a:schemeClr val="bg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173972"/>
            <a:ext cx="5580000" cy="414000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Titel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148291"/>
            <a:ext cx="7866000" cy="5040000"/>
          </a:xfrm>
          <a:prstGeom prst="rect">
            <a:avLst/>
          </a:prstGeom>
          <a:noFill/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560542"/>
            <a:ext cx="666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960"/>
              </a:lnSpc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/>
              <a:t>IP Mediation during Court Proceedings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06000" y="6560542"/>
            <a:ext cx="720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e-DE" sz="800" smtClean="0"/>
            </a:lvl1pPr>
          </a:lstStyle>
          <a:p>
            <a:pPr algn="r">
              <a:lnSpc>
                <a:spcPts val="960"/>
              </a:lnSpc>
            </a:pPr>
            <a:r>
              <a:rPr lang="de-DE" dirty="0"/>
              <a:t>Folie </a:t>
            </a:r>
            <a:fld id="{1834C517-E59C-4CD4-A46D-045D56E37974}" type="slidenum">
              <a:rPr smtClean="0"/>
              <a:pPr algn="r">
                <a:lnSpc>
                  <a:spcPts val="960"/>
                </a:lnSpc>
              </a:pPr>
              <a:t>‹Nr.›</a:t>
            </a:fld>
            <a:endParaRPr dirty="0"/>
          </a:p>
        </p:txBody>
      </p:sp>
      <p:sp>
        <p:nvSpPr>
          <p:cNvPr id="10" name="Textfeld 9"/>
          <p:cNvSpPr txBox="1"/>
          <p:nvPr/>
        </p:nvSpPr>
        <p:spPr>
          <a:xfrm>
            <a:off x="6372225" y="205934"/>
            <a:ext cx="1872825" cy="32400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r">
              <a:lnSpc>
                <a:spcPts val="945"/>
              </a:lnSpc>
            </a:pPr>
            <a:r>
              <a:rPr lang="de-DE" sz="910" spc="20" dirty="0">
                <a:solidFill>
                  <a:schemeClr val="tx2"/>
                </a:solidFill>
              </a:rPr>
              <a:t>Landgericht München I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1" t="37027" r="13568" b="36271"/>
          <a:stretch/>
        </p:blipFill>
        <p:spPr bwMode="auto">
          <a:xfrm>
            <a:off x="8338505" y="140210"/>
            <a:ext cx="648000" cy="413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Gerader Verbinder 13"/>
          <p:cNvCxnSpPr/>
          <p:nvPr/>
        </p:nvCxnSpPr>
        <p:spPr>
          <a:xfrm>
            <a:off x="0" y="6480000"/>
            <a:ext cx="9144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01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6" r:id="rId2"/>
    <p:sldLayoutId id="2147483662" r:id="rId3"/>
    <p:sldLayoutId id="2147483667" r:id="rId4"/>
    <p:sldLayoutId id="2147483668" r:id="rId5"/>
    <p:sldLayoutId id="2147483669" r:id="rId6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36000" indent="-216000" algn="l" defTabSz="914400" rtl="0" eaLnBrk="1" latinLnBrk="0" hangingPunct="1">
        <a:lnSpc>
          <a:spcPts val="24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2000" b="1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56000" indent="-216000" algn="l" defTabSz="914400" rtl="0" eaLnBrk="1" latinLnBrk="0" hangingPunct="1">
        <a:lnSpc>
          <a:spcPts val="2400"/>
        </a:lnSpc>
        <a:spcBef>
          <a:spcPts val="0"/>
        </a:spcBef>
        <a:buFont typeface="Symbol" panose="05050102010706020507" pitchFamily="18" charset="2"/>
        <a:buChar char="-"/>
        <a:defRPr sz="1800" b="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28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Judicial Dilemmas </a:t>
            </a:r>
            <a:br>
              <a:rPr lang="en-US" dirty="0"/>
            </a:br>
            <a:r>
              <a:rPr lang="en-US" dirty="0"/>
              <a:t>in </a:t>
            </a:r>
            <a:br>
              <a:rPr lang="en-US" dirty="0"/>
            </a:br>
            <a:r>
              <a:rPr lang="en-US" dirty="0"/>
              <a:t>Court Mediation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2"/>
          </p:nvPr>
        </p:nvSpPr>
        <p:spPr>
          <a:xfrm>
            <a:off x="694800" y="5020934"/>
            <a:ext cx="6480000" cy="812796"/>
          </a:xfrm>
        </p:spPr>
        <p:txBody>
          <a:bodyPr/>
          <a:lstStyle/>
          <a:p>
            <a:r>
              <a:rPr lang="de-DE" dirty="0"/>
              <a:t>17. </a:t>
            </a:r>
            <a:r>
              <a:rPr lang="de-DE" dirty="0" err="1"/>
              <a:t>October</a:t>
            </a:r>
            <a:r>
              <a:rPr lang="de-DE" dirty="0"/>
              <a:t> 2025</a:t>
            </a:r>
          </a:p>
          <a:p>
            <a:r>
              <a:rPr lang="de-DE" dirty="0"/>
              <a:t>Dr. Elke Schwager</a:t>
            </a:r>
          </a:p>
        </p:txBody>
      </p:sp>
    </p:spTree>
    <p:extLst>
      <p:ext uri="{BB962C8B-B14F-4D97-AF65-F5344CB8AC3E}">
        <p14:creationId xmlns:p14="http://schemas.microsoft.com/office/powerpoint/2010/main" val="1847947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Judge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Judicial Dilemmas in Court Mediation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DA59EF1-A035-43B2-A1FF-077847F461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000" y="932471"/>
            <a:ext cx="7200000" cy="499305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0065F2A-DC7F-4401-9E66-C1C93D71CC3F}"/>
              </a:ext>
            </a:extLst>
          </p:cNvPr>
          <p:cNvSpPr txBox="1"/>
          <p:nvPr/>
        </p:nvSpPr>
        <p:spPr>
          <a:xfrm>
            <a:off x="1612669" y="1037969"/>
            <a:ext cx="34288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Independence</a:t>
            </a:r>
          </a:p>
          <a:p>
            <a:endParaRPr lang="de-DE" sz="2400" b="1" dirty="0"/>
          </a:p>
          <a:p>
            <a:r>
              <a:rPr lang="de-DE" sz="2400" b="1" dirty="0" err="1"/>
              <a:t>Neutrality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8544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BC5F4-3B18-4B3B-BCB9-6A540CEB4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Judge </a:t>
            </a:r>
            <a:r>
              <a:rPr lang="de-DE" dirty="0" err="1"/>
              <a:t>as</a:t>
            </a:r>
            <a:r>
              <a:rPr lang="de-DE" dirty="0"/>
              <a:t> Mediator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9215FDD-7825-4E73-A32B-611DFA58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Judicial Dilemmas in Court Mediation</a:t>
            </a: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13C6C52-F6C5-4AD4-8711-BAFB80193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7323" y="1574301"/>
            <a:ext cx="2748915" cy="41624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2A3F70F2-6C6B-44C6-91CA-02473E4EEBC1}"/>
              </a:ext>
            </a:extLst>
          </p:cNvPr>
          <p:cNvSpPr txBox="1"/>
          <p:nvPr/>
        </p:nvSpPr>
        <p:spPr>
          <a:xfrm>
            <a:off x="1088967" y="2690336"/>
            <a:ext cx="373693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 dirty="0"/>
              <a:t>Independence</a:t>
            </a:r>
          </a:p>
          <a:p>
            <a:endParaRPr lang="de-DE" sz="2400" b="1" dirty="0"/>
          </a:p>
          <a:p>
            <a:r>
              <a:rPr lang="de-DE" sz="2400" b="1" dirty="0" err="1"/>
              <a:t>Neutrality</a:t>
            </a:r>
            <a:endParaRPr lang="de-DE" sz="2400" b="1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6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F7DDD8-07A0-4D52-B52A-F1CF9A53D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Illustrative Example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F6E26A-712D-41B6-A6A1-4ADAE39E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IJudicial</a:t>
            </a:r>
            <a:r>
              <a:rPr lang="en-US" dirty="0"/>
              <a:t> Dilemmas in Court Mediation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B9D971E-A8E8-45EB-A995-DF8339602376}"/>
              </a:ext>
            </a:extLst>
          </p:cNvPr>
          <p:cNvSpPr txBox="1"/>
          <p:nvPr/>
        </p:nvSpPr>
        <p:spPr>
          <a:xfrm>
            <a:off x="1319917" y="1741336"/>
            <a:ext cx="313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6F24B32-A618-475A-BB85-9FE6D2EF3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61" y="992142"/>
            <a:ext cx="8108954" cy="540453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81ABDA9-F9B7-4A70-8064-93F3AD5A860E}"/>
              </a:ext>
            </a:extLst>
          </p:cNvPr>
          <p:cNvSpPr txBox="1"/>
          <p:nvPr/>
        </p:nvSpPr>
        <p:spPr>
          <a:xfrm flipH="1">
            <a:off x="144501" y="4497694"/>
            <a:ext cx="7926074" cy="1754326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Patent law: employee against employer concerning invention of medical device used in heart surgery</a:t>
            </a:r>
          </a:p>
          <a:p>
            <a:endParaRPr lang="en-GB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75000"/>
                  </a:schemeClr>
                </a:solidFill>
              </a:rPr>
              <a:t>Credibility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7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97FE5-C626-44D6-B49B-26071FEBA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Evaluative </a:t>
            </a:r>
            <a:r>
              <a:rPr lang="de-DE" dirty="0" err="1"/>
              <a:t>Tendencies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196AD7E-BB5A-4249-8C10-229FF291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Judicial Dilemmas in Court Mediation</a:t>
            </a:r>
            <a:endParaRPr lang="de-DE" dirty="0"/>
          </a:p>
          <a:p>
            <a:endParaRPr lang="de-D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3DE4BF3-7CD8-44A3-A71C-53A061BD0A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8834010"/>
              </p:ext>
            </p:extLst>
          </p:nvPr>
        </p:nvGraphicFramePr>
        <p:xfrm>
          <a:off x="805206" y="1397000"/>
          <a:ext cx="753358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8763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31CC77-CA94-4A55-AC8D-4D9BCA2C3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Illustrative </a:t>
            </a:r>
            <a:r>
              <a:rPr lang="de-DE" dirty="0" err="1"/>
              <a:t>Example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590DC6C-EC49-CAFE-334A-F9771DC77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86" y="1026968"/>
            <a:ext cx="7200000" cy="480406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AE93267-7661-2A89-8B21-F2BFFF355DFB}"/>
              </a:ext>
            </a:extLst>
          </p:cNvPr>
          <p:cNvSpPr txBox="1"/>
          <p:nvPr/>
        </p:nvSpPr>
        <p:spPr>
          <a:xfrm>
            <a:off x="1160375" y="4937760"/>
            <a:ext cx="6673622" cy="369332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 rtlCol="0">
            <a:spAutoFit/>
          </a:bodyPr>
          <a:lstStyle/>
          <a:p>
            <a:r>
              <a:rPr lang="de-DE" dirty="0"/>
              <a:t>Copyright </a:t>
            </a:r>
            <a:r>
              <a:rPr lang="de-DE" dirty="0" err="1"/>
              <a:t>case</a:t>
            </a:r>
            <a:r>
              <a:rPr lang="de-DE" dirty="0"/>
              <a:t>: </a:t>
            </a:r>
            <a:r>
              <a:rPr lang="de-DE" dirty="0" err="1"/>
              <a:t>software</a:t>
            </a:r>
            <a:r>
              <a:rPr lang="de-DE" dirty="0"/>
              <a:t> </a:t>
            </a:r>
            <a:r>
              <a:rPr lang="de-DE" dirty="0" err="1"/>
              <a:t>being</a:t>
            </a:r>
            <a:r>
              <a:rPr lang="de-DE" dirty="0"/>
              <a:t> </a:t>
            </a:r>
            <a:r>
              <a:rPr lang="de-DE" dirty="0" err="1"/>
              <a:t>disputedly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big</a:t>
            </a:r>
            <a:r>
              <a:rPr lang="de-DE" dirty="0"/>
              <a:t> </a:t>
            </a:r>
            <a:r>
              <a:rPr lang="de-DE" dirty="0" err="1"/>
              <a:t>player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845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3C72C2-D339-4E34-BBC8-D015FEC7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352" y="173972"/>
            <a:ext cx="5534647" cy="414000"/>
          </a:xfrm>
        </p:spPr>
        <p:txBody>
          <a:bodyPr/>
          <a:lstStyle/>
          <a:p>
            <a:r>
              <a:rPr lang="de-DE" dirty="0"/>
              <a:t>Judge -&gt; Mediator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D97E35-6CB3-4A54-AB09-A7EC40468F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27" y="1483675"/>
            <a:ext cx="2787863" cy="2090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022C1EA-7B54-4D20-83CC-1B961869E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9560" y="1478990"/>
            <a:ext cx="2787863" cy="20859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DCE44E8-9098-4B1F-B99F-DDAFBAD795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2822" y="3888714"/>
            <a:ext cx="1541338" cy="2185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A539729-F69A-431F-8D6E-B07D9D4C7B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26" y="4014665"/>
            <a:ext cx="2787863" cy="19333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3FE03FB-215A-4F95-AD5F-6CB6D0D01D1E}"/>
              </a:ext>
            </a:extLst>
          </p:cNvPr>
          <p:cNvSpPr txBox="1"/>
          <p:nvPr/>
        </p:nvSpPr>
        <p:spPr>
          <a:xfrm>
            <a:off x="2288357" y="3246690"/>
            <a:ext cx="4576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dirty="0"/>
              <a:t>↔</a:t>
            </a:r>
          </a:p>
        </p:txBody>
      </p:sp>
      <p:pic>
        <p:nvPicPr>
          <p:cNvPr id="10" name="Grafik 9" descr="Zurück mit einfarbiger Füllung">
            <a:extLst>
              <a:ext uri="{FF2B5EF4-FFF2-40B4-BE49-F238E27FC236}">
                <a16:creationId xmlns:a16="http://schemas.microsoft.com/office/drawing/2014/main" id="{938529E3-DBE3-9D4D-6895-24B138708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03723" y="2375712"/>
            <a:ext cx="784408" cy="784408"/>
          </a:xfrm>
          <a:prstGeom prst="rect">
            <a:avLst/>
          </a:prstGeom>
        </p:spPr>
      </p:pic>
      <p:pic>
        <p:nvPicPr>
          <p:cNvPr id="14" name="Grafik 13" descr="Pfeil: Leichte Kurve mit einfarbiger Füllung">
            <a:extLst>
              <a:ext uri="{FF2B5EF4-FFF2-40B4-BE49-F238E27FC236}">
                <a16:creationId xmlns:a16="http://schemas.microsoft.com/office/drawing/2014/main" id="{BA91D12E-8947-DB26-1E28-BA50634BFF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2036" y="4580313"/>
            <a:ext cx="800022" cy="80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4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DE8B8-6804-2E1D-2581-F20656A52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A108E-B579-1636-B237-36E52A5EF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Mindset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D766919-0493-4630-F699-FE86F3DF2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951" y="1042209"/>
            <a:ext cx="7206097" cy="477358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2320B93-F142-0699-9E3E-D9CA0E217743}"/>
              </a:ext>
            </a:extLst>
          </p:cNvPr>
          <p:cNvSpPr txBox="1"/>
          <p:nvPr/>
        </p:nvSpPr>
        <p:spPr>
          <a:xfrm>
            <a:off x="4505498" y="1221151"/>
            <a:ext cx="3669550" cy="1977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6000" marR="0" lvl="0" indent="-216000" algn="l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Self-awareness</a:t>
            </a:r>
          </a:p>
          <a:p>
            <a:pPr marL="216000" marR="0" lvl="0" indent="-216000" algn="l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Training</a:t>
            </a:r>
          </a:p>
          <a:p>
            <a:pPr marL="216000" marR="0" lvl="0" indent="-216000" algn="l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Collegial advice</a:t>
            </a:r>
          </a:p>
          <a:p>
            <a:pPr marL="216000" marR="0" lvl="0" indent="-216000" algn="l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Supervision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2211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7153995" cy="4335754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8640" y="5519651"/>
            <a:ext cx="2920425" cy="645416"/>
          </a:xfrm>
          <a:solidFill>
            <a:schemeClr val="bg1">
              <a:alpha val="38000"/>
            </a:schemeClr>
          </a:solidFill>
        </p:spPr>
        <p:txBody>
          <a:bodyPr/>
          <a:lstStyle/>
          <a:p>
            <a:br>
              <a:rPr lang="de-DE" sz="1400" dirty="0">
                <a:solidFill>
                  <a:schemeClr val="bg1"/>
                </a:solidFill>
              </a:rPr>
            </a:br>
            <a:r>
              <a:rPr lang="de-DE" sz="1400" dirty="0">
                <a:solidFill>
                  <a:schemeClr val="bg1"/>
                </a:solidFill>
              </a:rPr>
              <a:t> elke.schwager@lg-m1.bayern.de</a:t>
            </a:r>
          </a:p>
        </p:txBody>
      </p:sp>
    </p:spTree>
    <p:extLst>
      <p:ext uri="{BB962C8B-B14F-4D97-AF65-F5344CB8AC3E}">
        <p14:creationId xmlns:p14="http://schemas.microsoft.com/office/powerpoint/2010/main" val="3638925907"/>
      </p:ext>
    </p:extLst>
  </p:cSld>
  <p:clrMapOvr>
    <a:masterClrMapping/>
  </p:clrMapOvr>
</p:sld>
</file>

<file path=ppt/theme/theme1.xml><?xml version="1.0" encoding="utf-8"?>
<a:theme xmlns:a="http://schemas.openxmlformats.org/drawingml/2006/main" name="StMJ_PPT-Layout-neutral">
  <a:themeElements>
    <a:clrScheme name="StMJ">
      <a:dk1>
        <a:srgbClr val="5B534F"/>
      </a:dk1>
      <a:lt1>
        <a:srgbClr val="FFFFFF"/>
      </a:lt1>
      <a:dk2>
        <a:srgbClr val="008FCF"/>
      </a:dk2>
      <a:lt2>
        <a:srgbClr val="FFFFFF"/>
      </a:lt2>
      <a:accent1>
        <a:srgbClr val="008FCF"/>
      </a:accent1>
      <a:accent2>
        <a:srgbClr val="5B534F"/>
      </a:accent2>
      <a:accent3>
        <a:srgbClr val="008FCF"/>
      </a:accent3>
      <a:accent4>
        <a:srgbClr val="5B534F"/>
      </a:accent4>
      <a:accent5>
        <a:srgbClr val="008FCF"/>
      </a:accent5>
      <a:accent6>
        <a:srgbClr val="5B534F"/>
      </a:accent6>
      <a:hlink>
        <a:srgbClr val="0000FF"/>
      </a:hlink>
      <a:folHlink>
        <a:srgbClr val="800080"/>
      </a:folHlink>
    </a:clrScheme>
    <a:fontScheme name="Benutzerdefiniert 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StMJ_PPT-Layout-neutral</Template>
  <TotalTime>0</TotalTime>
  <Words>135</Words>
  <Application>Microsoft Office PowerPoint</Application>
  <PresentationFormat>Bildschirmpräsentation (4:3)</PresentationFormat>
  <Paragraphs>51</Paragraphs>
  <Slides>9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Symbol</vt:lpstr>
      <vt:lpstr>StMJ_PPT-Layout-neutral</vt:lpstr>
      <vt:lpstr>Judicial Dilemmas  in  Court Mediation</vt:lpstr>
      <vt:lpstr>The Judge</vt:lpstr>
      <vt:lpstr>The Judge as Mediator</vt:lpstr>
      <vt:lpstr>Illustrative Example</vt:lpstr>
      <vt:lpstr>Evaluative Tendencies</vt:lpstr>
      <vt:lpstr>Illustrative Example</vt:lpstr>
      <vt:lpstr>Judge -&gt; Mediator</vt:lpstr>
      <vt:lpstr>Mindset</vt:lpstr>
      <vt:lpstr>  elke.schwager@lg-m1.bayern.de</vt:lpstr>
    </vt:vector>
  </TitlesOfParts>
  <Company>StMJ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Blindtext Titel der Präsentation</dc:title>
  <dc:creator>Frau Ederer</dc:creator>
  <cp:lastModifiedBy>Schwager, Elke, Dr.</cp:lastModifiedBy>
  <cp:revision>39</cp:revision>
  <dcterms:created xsi:type="dcterms:W3CDTF">2018-10-31T06:51:28Z</dcterms:created>
  <dcterms:modified xsi:type="dcterms:W3CDTF">2025-10-03T10:09:03Z</dcterms:modified>
</cp:coreProperties>
</file>